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65" r:id="rId3"/>
    <p:sldId id="257" r:id="rId4"/>
    <p:sldId id="258" r:id="rId5"/>
    <p:sldId id="259" r:id="rId6"/>
    <p:sldId id="266" r:id="rId7"/>
    <p:sldId id="260" r:id="rId8"/>
    <p:sldId id="261" r:id="rId9"/>
    <p:sldId id="263" r:id="rId10"/>
    <p:sldId id="267" r:id="rId11"/>
    <p:sldId id="268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08"/>
  </p:normalViewPr>
  <p:slideViewPr>
    <p:cSldViewPr snapToGrid="0" snapToObjects="1">
      <p:cViewPr varScale="1">
        <p:scale>
          <a:sx n="153" d="100"/>
          <a:sy n="153" d="100"/>
        </p:scale>
        <p:origin x="208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gi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027D6AAB-0572-D141-A05E-A545B4B90E06}" type="datetimeFigureOut">
              <a:rPr kumimoji="1" lang="ko-KR" altLang="en-US" smtClean="0"/>
              <a:t>2019-01-21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01454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/>
          <a:lstStyle/>
          <a:p>
            <a:fld id="{027D6AAB-0572-D141-A05E-A545B4B90E06}" type="datetimeFigureOut">
              <a:rPr kumimoji="1" lang="ko-KR" altLang="en-US" smtClean="0"/>
              <a:t>2019-01-21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1979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/>
          <a:lstStyle/>
          <a:p>
            <a:fld id="{027D6AAB-0572-D141-A05E-A545B4B90E06}" type="datetimeFigureOut">
              <a:rPr kumimoji="1" lang="ko-KR" altLang="en-US" smtClean="0"/>
              <a:t>2019-01-21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6536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/>
          <a:lstStyle/>
          <a:p>
            <a:fld id="{027D6AAB-0572-D141-A05E-A545B4B90E06}" type="datetimeFigureOut">
              <a:rPr kumimoji="1" lang="ko-KR" altLang="en-US" smtClean="0"/>
              <a:t>2019-01-21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7055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/>
          <a:lstStyle/>
          <a:p>
            <a:fld id="{027D6AAB-0572-D141-A05E-A545B4B90E06}" type="datetimeFigureOut">
              <a:rPr kumimoji="1" lang="ko-KR" altLang="en-US" smtClean="0"/>
              <a:t>2019-01-21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321643" y="6444449"/>
            <a:ext cx="1729961" cy="246221"/>
          </a:xfrm>
        </p:spPr>
        <p:txBody>
          <a:bodyPr wrap="none">
            <a:spAutoFit/>
          </a:bodyPr>
          <a:lstStyle>
            <a:lvl1pPr algn="ctr">
              <a:defRPr/>
            </a:lvl1pPr>
          </a:lstStyle>
          <a:p>
            <a:r>
              <a:rPr kumimoji="1" lang="en-US" altLang="ko-KR" dirty="0"/>
              <a:t>01</a:t>
            </a:r>
            <a:r>
              <a:rPr kumimoji="1" lang="ko-KR" altLang="en-US" dirty="0"/>
              <a:t>장 </a:t>
            </a:r>
            <a:r>
              <a:rPr kumimoji="1" lang="ko-KR" altLang="en-US" dirty="0" err="1"/>
              <a:t>파이썬이란</a:t>
            </a:r>
            <a:r>
              <a:rPr kumimoji="1" lang="ko-KR" altLang="en-US" dirty="0"/>
              <a:t> 무엇인가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7822" y="222307"/>
            <a:ext cx="914400" cy="320040"/>
          </a:xfrm>
        </p:spPr>
        <p:txBody>
          <a:bodyPr/>
          <a:lstStyle/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6850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/>
          <a:lstStyle/>
          <a:p>
            <a:fld id="{027D6AAB-0572-D141-A05E-A545B4B90E06}" type="datetimeFigureOut">
              <a:rPr kumimoji="1" lang="ko-KR" altLang="en-US" smtClean="0"/>
              <a:t>2019-01-21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2828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/>
          <a:lstStyle/>
          <a:p>
            <a:fld id="{027D6AAB-0572-D141-A05E-A545B4B90E06}" type="datetimeFigureOut">
              <a:rPr kumimoji="1" lang="ko-KR" altLang="en-US" smtClean="0"/>
              <a:t>2019-01-21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84335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/>
          <a:lstStyle/>
          <a:p>
            <a:fld id="{027D6AAB-0572-D141-A05E-A545B4B90E06}" type="datetimeFigureOut">
              <a:rPr kumimoji="1" lang="ko-KR" altLang="en-US" smtClean="0"/>
              <a:t>2019-01-21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8472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/>
          <a:lstStyle/>
          <a:p>
            <a:fld id="{027D6AAB-0572-D141-A05E-A545B4B90E06}" type="datetimeFigureOut">
              <a:rPr kumimoji="1" lang="ko-KR" altLang="en-US" smtClean="0"/>
              <a:t>2019-01-21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0904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/>
          <a:lstStyle/>
          <a:p>
            <a:fld id="{027D6AAB-0572-D141-A05E-A545B4B90E06}" type="datetimeFigureOut">
              <a:rPr kumimoji="1" lang="ko-KR" altLang="en-US" smtClean="0"/>
              <a:t>2019-01-21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1562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/>
          <a:lstStyle/>
          <a:p>
            <a:fld id="{027D6AAB-0572-D141-A05E-A545B4B90E06}" type="datetimeFigureOut">
              <a:rPr kumimoji="1" lang="ko-KR" altLang="en-US" smtClean="0"/>
              <a:t>2019-01-21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43066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9299" y="6347382"/>
            <a:ext cx="11647627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ko-KR" dirty="0"/>
              <a:t>01.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파이썬이란</a:t>
            </a:r>
            <a:r>
              <a:rPr kumimoji="1" lang="ko-KR" altLang="en-US" dirty="0"/>
              <a:t> 무엇인가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459" y="151595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522EC-4893-7A46-A2E8-B8E807C23B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2711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1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gi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www.anaconda.com/download/#window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etbrains.com/shop/eform/students" TargetMode="Externa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.jetbrains.com/licenses" TargetMode="External"/><Relationship Id="rId2" Type="http://schemas.openxmlformats.org/officeDocument/2006/relationships/hyperlink" Target="https://www.jetbrain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9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49" name="Freeform: Shape 30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3485011-2B8F-574C-8316-06E2F67255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6277" y="2061838"/>
            <a:ext cx="6959446" cy="1662475"/>
          </a:xfrm>
        </p:spPr>
        <p:txBody>
          <a:bodyPr>
            <a:normAutofit/>
          </a:bodyPr>
          <a:lstStyle/>
          <a:p>
            <a:r>
              <a:rPr kumimoji="1" lang="ko-KR" altLang="en-US" sz="4800" dirty="0"/>
              <a:t>점프 투 </a:t>
            </a:r>
            <a:r>
              <a:rPr kumimoji="1" lang="ko-KR" altLang="en-US" sz="4800"/>
              <a:t>파이썬</a:t>
            </a:r>
            <a:endParaRPr kumimoji="1" lang="ko-KR" altLang="en-US" sz="4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61772AE-2236-AC41-B2BF-96FEA19623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8938" y="3783690"/>
            <a:ext cx="5414125" cy="1196717"/>
          </a:xfrm>
        </p:spPr>
        <p:txBody>
          <a:bodyPr>
            <a:normAutofit/>
          </a:bodyPr>
          <a:lstStyle/>
          <a:p>
            <a:r>
              <a:rPr kumimoji="1" lang="en-US" altLang="ko-KR" sz="2000" dirty="0"/>
              <a:t>01</a:t>
            </a:r>
            <a:r>
              <a:rPr kumimoji="1" lang="ko-KR" altLang="en-US" sz="2000" dirty="0"/>
              <a:t>장 </a:t>
            </a:r>
            <a:r>
              <a:rPr kumimoji="1" lang="en-US" altLang="ko-KR" sz="2000" dirty="0"/>
              <a:t>:</a:t>
            </a:r>
            <a:r>
              <a:rPr kumimoji="1" lang="ko-KR" altLang="en-US" sz="2000" dirty="0"/>
              <a:t> </a:t>
            </a:r>
            <a:r>
              <a:rPr kumimoji="1" lang="ko-KR" altLang="en-US" sz="2000"/>
              <a:t>파이썬이란</a:t>
            </a:r>
            <a:r>
              <a:rPr kumimoji="1" lang="ko-KR" altLang="en-US" sz="2000" dirty="0"/>
              <a:t> 무엇인가</a:t>
            </a:r>
            <a:r>
              <a:rPr kumimoji="1" lang="en-US" altLang="ko-KR" sz="2000" dirty="0"/>
              <a:t>?</a:t>
            </a:r>
            <a:endParaRPr kumimoji="1"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04080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63485011-2B8F-574C-8316-06E2F67255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7374" y="838398"/>
            <a:ext cx="8247189" cy="3115075"/>
          </a:xfrm>
        </p:spPr>
        <p:txBody>
          <a:bodyPr>
            <a:normAutofit/>
          </a:bodyPr>
          <a:lstStyle/>
          <a:p>
            <a:pPr algn="l"/>
            <a:r>
              <a:rPr kumimoji="1" lang="ko-KR" altLang="en-US" dirty="0">
                <a:solidFill>
                  <a:schemeClr val="accent1"/>
                </a:solidFill>
              </a:rPr>
              <a:t>프로그래밍에 임하는 자세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61772AE-2236-AC41-B2BF-96FEA19623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7374" y="4560432"/>
            <a:ext cx="8300202" cy="1228171"/>
          </a:xfrm>
        </p:spPr>
        <p:txBody>
          <a:bodyPr>
            <a:normAutofit/>
          </a:bodyPr>
          <a:lstStyle/>
          <a:p>
            <a:pPr algn="l"/>
            <a:r>
              <a:rPr kumimoji="1" lang="ko-KR" altLang="en-US" sz="2400" dirty="0">
                <a:solidFill>
                  <a:schemeClr val="tx1"/>
                </a:solidFill>
              </a:rPr>
              <a:t>구글 서버가 다운되면 전 세계 프로그래밍 업무가 멈춘다</a:t>
            </a:r>
            <a:r>
              <a:rPr kumimoji="1" lang="en-US" altLang="ko-KR" sz="2400" dirty="0">
                <a:solidFill>
                  <a:schemeClr val="tx1"/>
                </a:solidFill>
              </a:rPr>
              <a:t>.</a:t>
            </a:r>
            <a:endParaRPr kumimoji="1"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78" name="Isosceles Triangle 77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90253" y="3276595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093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5F5489-F19A-B842-A15F-096DE272C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1853" y="112270"/>
            <a:ext cx="5498300" cy="932563"/>
          </a:xfrm>
        </p:spPr>
        <p:txBody>
          <a:bodyPr wrap="none" anchor="ctr">
            <a:spAutoFit/>
          </a:bodyPr>
          <a:lstStyle/>
          <a:p>
            <a:pPr algn="l"/>
            <a:r>
              <a:rPr kumimoji="1" lang="ko-KR" altLang="en-US" sz="3600" dirty="0">
                <a:solidFill>
                  <a:schemeClr val="accent1"/>
                </a:solidFill>
              </a:rPr>
              <a:t>프로그래밍에 임하는 자세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154D2F-4C1C-D44E-B42B-BA825106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1069" y="1486609"/>
            <a:ext cx="7148111" cy="4879028"/>
          </a:xfrm>
        </p:spPr>
        <p:txBody>
          <a:bodyPr wrap="none" anchor="t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kumimoji="1" lang="ko-KR" altLang="en-US" sz="2800" dirty="0"/>
              <a:t>모르면 일단 </a:t>
            </a:r>
            <a:r>
              <a:rPr kumimoji="1" lang="ko-KR" altLang="en-US" sz="2800" dirty="0" err="1"/>
              <a:t>구글링</a:t>
            </a:r>
            <a:r>
              <a:rPr kumimoji="1" lang="en-US" altLang="ko-KR" sz="2800" dirty="0"/>
              <a:t>!</a:t>
            </a:r>
            <a:r>
              <a:rPr kumimoji="1" lang="ko-KR" altLang="en-US" sz="2800" dirty="0"/>
              <a:t> </a:t>
            </a:r>
            <a:r>
              <a:rPr kumimoji="1" lang="ko-KR" altLang="en-US" sz="2800" dirty="0" err="1"/>
              <a:t>구글링도</a:t>
            </a:r>
            <a:r>
              <a:rPr kumimoji="1" lang="ko-KR" altLang="en-US" sz="2800" dirty="0"/>
              <a:t> 실력이다</a:t>
            </a:r>
            <a:r>
              <a:rPr kumimoji="1" lang="en-US" altLang="ko-KR" sz="2800" dirty="0"/>
              <a:t>!</a:t>
            </a:r>
          </a:p>
          <a:p>
            <a:pPr>
              <a:buFont typeface="Arial" panose="020B0604020202020204" pitchFamily="34" charset="0"/>
              <a:buChar char="•"/>
            </a:pPr>
            <a:r>
              <a:rPr kumimoji="1" lang="ko-KR" altLang="en-US" sz="2800" dirty="0"/>
              <a:t>사람이 한 번에 완벽한 코드 짜는 건 불가능</a:t>
            </a:r>
            <a:endParaRPr kumimoji="1" lang="en-US" altLang="ko-KR" sz="2800" dirty="0"/>
          </a:p>
          <a:p>
            <a:pPr>
              <a:buFont typeface="Arial" panose="020B0604020202020204" pitchFamily="34" charset="0"/>
              <a:buChar char="•"/>
            </a:pPr>
            <a:r>
              <a:rPr kumimoji="1" lang="ko-KR" altLang="en-US" sz="2800" dirty="0"/>
              <a:t>전문가도 기본 문법 자주 잊어버림</a:t>
            </a:r>
            <a:endParaRPr kumimoji="1" lang="en-US" altLang="ko-KR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ko-KR" altLang="en-US" sz="2600" dirty="0"/>
              <a:t>낙심 </a:t>
            </a:r>
            <a:r>
              <a:rPr kumimoji="1" lang="en-US" altLang="ko-KR" sz="2600" dirty="0"/>
              <a:t>X,</a:t>
            </a:r>
            <a:r>
              <a:rPr kumimoji="1" lang="ko-KR" altLang="en-US" sz="2600" dirty="0"/>
              <a:t> </a:t>
            </a:r>
            <a:r>
              <a:rPr kumimoji="1" lang="ko-KR" altLang="en-US" sz="2600" dirty="0" err="1"/>
              <a:t>구글링</a:t>
            </a:r>
            <a:r>
              <a:rPr kumimoji="1" lang="en-US" altLang="ko-KR" sz="2600" dirty="0"/>
              <a:t>O</a:t>
            </a:r>
          </a:p>
          <a:p>
            <a:pPr>
              <a:buFont typeface="Arial" panose="020B0604020202020204" pitchFamily="34" charset="0"/>
              <a:buChar char="•"/>
            </a:pPr>
            <a:r>
              <a:rPr kumimoji="1" lang="ko-KR" altLang="en-US" sz="2800" dirty="0"/>
              <a:t>끊임 없이 질문하고 끊임 없이 실험</a:t>
            </a:r>
            <a:r>
              <a:rPr kumimoji="1" lang="en-US" altLang="ko-KR" sz="2800" dirty="0"/>
              <a:t>!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ko-KR" altLang="en-US" sz="2600" dirty="0"/>
              <a:t>왜 이건 되는데 이건 안되지</a:t>
            </a:r>
            <a:r>
              <a:rPr kumimoji="1" lang="en-US" altLang="ko-KR" sz="2600" dirty="0"/>
              <a:t>?</a:t>
            </a:r>
          </a:p>
          <a:p>
            <a:pPr>
              <a:buFont typeface="Arial" panose="020B0604020202020204" pitchFamily="34" charset="0"/>
              <a:buChar char="•"/>
            </a:pPr>
            <a:r>
              <a:rPr kumimoji="1" lang="ko-KR" altLang="en-US" sz="2800" dirty="0"/>
              <a:t>만들고 </a:t>
            </a:r>
            <a:r>
              <a:rPr kumimoji="1" lang="ko-KR" altLang="en-US" sz="2800" dirty="0" err="1"/>
              <a:t>싶은게</a:t>
            </a:r>
            <a:r>
              <a:rPr kumimoji="1" lang="ko-KR" altLang="en-US" sz="2800" dirty="0"/>
              <a:t> 뭔가요</a:t>
            </a:r>
            <a:r>
              <a:rPr kumimoji="1" lang="en-US" altLang="ko-KR" sz="2800" dirty="0"/>
              <a:t>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kumimoji="1" lang="ko-KR" altLang="en-US" sz="2600" dirty="0"/>
              <a:t>목표가 있으면 지쳐도 회복이 빠름</a:t>
            </a:r>
          </a:p>
        </p:txBody>
      </p: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7C8C82C3-820C-5F4F-AD35-5BD8EBD551FF}"/>
              </a:ext>
            </a:extLst>
          </p:cNvPr>
          <p:cNvCxnSpPr/>
          <p:nvPr/>
        </p:nvCxnSpPr>
        <p:spPr>
          <a:xfrm>
            <a:off x="2071284" y="1081132"/>
            <a:ext cx="101140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10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5F5489-F19A-B842-A15F-096DE272C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1853" y="112270"/>
            <a:ext cx="2595262" cy="932563"/>
          </a:xfrm>
        </p:spPr>
        <p:txBody>
          <a:bodyPr wrap="none" anchor="ctr">
            <a:spAutoFit/>
          </a:bodyPr>
          <a:lstStyle/>
          <a:p>
            <a:pPr algn="l"/>
            <a:r>
              <a:rPr kumimoji="1" lang="ko-KR" altLang="en-US" sz="3600" dirty="0">
                <a:solidFill>
                  <a:schemeClr val="accent1"/>
                </a:solidFill>
              </a:rPr>
              <a:t>왜 </a:t>
            </a:r>
            <a:r>
              <a:rPr kumimoji="1" lang="ko-KR" altLang="en-US" sz="3600" dirty="0" err="1">
                <a:solidFill>
                  <a:schemeClr val="accent1"/>
                </a:solidFill>
              </a:rPr>
              <a:t>파이썬</a:t>
            </a:r>
            <a:r>
              <a:rPr kumimoji="1" lang="en-US" altLang="ko-KR" sz="3600" dirty="0">
                <a:solidFill>
                  <a:schemeClr val="accent1"/>
                </a:solidFill>
              </a:rPr>
              <a:t>?</a:t>
            </a:r>
            <a:endParaRPr kumimoji="1" lang="ko-KR" altLang="en-US" sz="3600" dirty="0">
              <a:solidFill>
                <a:schemeClr val="accent1"/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154D2F-4C1C-D44E-B42B-BA825106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0487" y="2249046"/>
            <a:ext cx="1659429" cy="361253"/>
          </a:xfrm>
        </p:spPr>
        <p:txBody>
          <a:bodyPr wrap="none" anchor="t">
            <a:spAutoFit/>
          </a:bodyPr>
          <a:lstStyle/>
          <a:p>
            <a:pPr marL="0" indent="0">
              <a:buNone/>
            </a:pPr>
            <a:r>
              <a:rPr kumimoji="1" lang="ko-KR" altLang="en-US" sz="1600" dirty="0"/>
              <a:t>어디에</a:t>
            </a:r>
            <a:r>
              <a:rPr kumimoji="1" lang="en-US" altLang="ko-KR" sz="1600" dirty="0"/>
              <a:t>?</a:t>
            </a:r>
            <a:r>
              <a:rPr kumimoji="1" lang="ko-KR" altLang="en-US" sz="1600" dirty="0"/>
              <a:t> 어떻게</a:t>
            </a:r>
            <a:r>
              <a:rPr kumimoji="1" lang="en-US" altLang="ko-KR" sz="1600" dirty="0"/>
              <a:t>?</a:t>
            </a:r>
            <a:endParaRPr kumimoji="1" lang="ko-KR" altLang="en-US" sz="1600" dirty="0"/>
          </a:p>
        </p:txBody>
      </p: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7C8C82C3-820C-5F4F-AD35-5BD8EBD551FF}"/>
              </a:ext>
            </a:extLst>
          </p:cNvPr>
          <p:cNvCxnSpPr/>
          <p:nvPr/>
        </p:nvCxnSpPr>
        <p:spPr>
          <a:xfrm>
            <a:off x="2071284" y="1081132"/>
            <a:ext cx="101140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019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63485011-2B8F-574C-8316-06E2F67255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7374" y="1263404"/>
            <a:ext cx="8247189" cy="3115075"/>
          </a:xfrm>
        </p:spPr>
        <p:txBody>
          <a:bodyPr>
            <a:normAutofit/>
          </a:bodyPr>
          <a:lstStyle/>
          <a:p>
            <a:pPr algn="l"/>
            <a:r>
              <a:rPr kumimoji="1" lang="ko-KR" altLang="en-US" sz="7200" dirty="0">
                <a:solidFill>
                  <a:schemeClr val="accent1"/>
                </a:solidFill>
              </a:rPr>
              <a:t>왜 </a:t>
            </a:r>
            <a:r>
              <a:rPr kumimoji="1" lang="ko-KR" altLang="en-US" sz="7200" dirty="0" err="1">
                <a:solidFill>
                  <a:schemeClr val="accent1"/>
                </a:solidFill>
              </a:rPr>
              <a:t>파이썬</a:t>
            </a:r>
            <a:r>
              <a:rPr kumimoji="1" lang="en-US" altLang="ko-KR" sz="7200" dirty="0">
                <a:solidFill>
                  <a:schemeClr val="accent1"/>
                </a:solidFill>
              </a:rPr>
              <a:t>?</a:t>
            </a:r>
            <a:endParaRPr kumimoji="1" lang="ko-KR" altLang="en-US" sz="7200" dirty="0">
              <a:solidFill>
                <a:schemeClr val="accent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61772AE-2236-AC41-B2BF-96FEA19623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7374" y="4560432"/>
            <a:ext cx="8300202" cy="1228171"/>
          </a:xfrm>
        </p:spPr>
        <p:txBody>
          <a:bodyPr>
            <a:normAutofit/>
          </a:bodyPr>
          <a:lstStyle/>
          <a:p>
            <a:pPr algn="l"/>
            <a:endParaRPr kumimoji="1"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78" name="Isosceles Triangle 77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90253" y="3276595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575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5F5489-F19A-B842-A15F-096DE272C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1853" y="112270"/>
            <a:ext cx="2595262" cy="932563"/>
          </a:xfrm>
        </p:spPr>
        <p:txBody>
          <a:bodyPr wrap="none" anchor="ctr">
            <a:spAutoFit/>
          </a:bodyPr>
          <a:lstStyle/>
          <a:p>
            <a:pPr algn="l"/>
            <a:r>
              <a:rPr kumimoji="1" lang="ko-KR" altLang="en-US" sz="3600" dirty="0">
                <a:solidFill>
                  <a:schemeClr val="accent1"/>
                </a:solidFill>
              </a:rPr>
              <a:t>왜 </a:t>
            </a:r>
            <a:r>
              <a:rPr kumimoji="1" lang="ko-KR" altLang="en-US" sz="3600" dirty="0" err="1">
                <a:solidFill>
                  <a:schemeClr val="accent1"/>
                </a:solidFill>
              </a:rPr>
              <a:t>파이썬</a:t>
            </a:r>
            <a:r>
              <a:rPr kumimoji="1" lang="en-US" altLang="ko-KR" sz="3600" dirty="0">
                <a:solidFill>
                  <a:schemeClr val="accent1"/>
                </a:solidFill>
              </a:rPr>
              <a:t>?</a:t>
            </a:r>
            <a:endParaRPr kumimoji="1" lang="ko-KR" altLang="en-US" sz="3600" dirty="0">
              <a:solidFill>
                <a:schemeClr val="accent1"/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154D2F-4C1C-D44E-B42B-BA825106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6876" y="3429000"/>
            <a:ext cx="3502882" cy="697370"/>
          </a:xfrm>
        </p:spPr>
        <p:txBody>
          <a:bodyPr wrap="none" anchor="t">
            <a:spAutoFit/>
          </a:bodyPr>
          <a:lstStyle/>
          <a:p>
            <a:pPr marL="0" indent="0">
              <a:buNone/>
            </a:pPr>
            <a:r>
              <a:rPr kumimoji="1" lang="ko-KR" altLang="en-US" sz="3600" dirty="0"/>
              <a:t>어디에</a:t>
            </a:r>
            <a:r>
              <a:rPr kumimoji="1" lang="en-US" altLang="ko-KR" sz="3600" dirty="0"/>
              <a:t>?</a:t>
            </a:r>
            <a:r>
              <a:rPr kumimoji="1" lang="ko-KR" altLang="en-US" sz="3600" dirty="0"/>
              <a:t> 어떻게</a:t>
            </a:r>
            <a:r>
              <a:rPr kumimoji="1" lang="en-US" altLang="ko-KR" sz="3600" dirty="0"/>
              <a:t>?</a:t>
            </a:r>
            <a:endParaRPr kumimoji="1" lang="ko-KR" altLang="en-US" sz="3600" dirty="0"/>
          </a:p>
        </p:txBody>
      </p: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7C8C82C3-820C-5F4F-AD35-5BD8EBD551FF}"/>
              </a:ext>
            </a:extLst>
          </p:cNvPr>
          <p:cNvCxnSpPr/>
          <p:nvPr/>
        </p:nvCxnSpPr>
        <p:spPr>
          <a:xfrm>
            <a:off x="2071284" y="1081132"/>
            <a:ext cx="101140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756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5F5489-F19A-B842-A15F-096DE272C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1853" y="112270"/>
            <a:ext cx="2595262" cy="932563"/>
          </a:xfrm>
        </p:spPr>
        <p:txBody>
          <a:bodyPr wrap="none" anchor="ctr">
            <a:spAutoFit/>
          </a:bodyPr>
          <a:lstStyle/>
          <a:p>
            <a:pPr algn="l"/>
            <a:r>
              <a:rPr kumimoji="1" lang="ko-KR" altLang="en-US" sz="3600" dirty="0">
                <a:solidFill>
                  <a:schemeClr val="accent1"/>
                </a:solidFill>
              </a:rPr>
              <a:t>왜 </a:t>
            </a:r>
            <a:r>
              <a:rPr kumimoji="1" lang="ko-KR" altLang="en-US" sz="3600" dirty="0" err="1">
                <a:solidFill>
                  <a:schemeClr val="accent1"/>
                </a:solidFill>
              </a:rPr>
              <a:t>파이썬</a:t>
            </a:r>
            <a:r>
              <a:rPr kumimoji="1" lang="en-US" altLang="ko-KR" sz="3600" dirty="0">
                <a:solidFill>
                  <a:schemeClr val="accent1"/>
                </a:solidFill>
              </a:rPr>
              <a:t>?</a:t>
            </a:r>
            <a:endParaRPr kumimoji="1" lang="ko-KR" altLang="en-US" sz="3600" dirty="0">
              <a:solidFill>
                <a:schemeClr val="accent1"/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154D2F-4C1C-D44E-B42B-BA825106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6669" y="1728445"/>
            <a:ext cx="3996350" cy="3353803"/>
          </a:xfrm>
        </p:spPr>
        <p:txBody>
          <a:bodyPr wrap="none" anchor="t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kumimoji="1" lang="en-US" altLang="ko-KR" sz="2400" dirty="0"/>
              <a:t>Web</a:t>
            </a:r>
          </a:p>
          <a:p>
            <a:pPr>
              <a:buFont typeface="Arial" panose="020B0604020202020204" pitchFamily="34" charset="0"/>
              <a:buChar char="•"/>
            </a:pPr>
            <a:r>
              <a:rPr kumimoji="1" lang="en-US" altLang="ko-KR" sz="2400" dirty="0"/>
              <a:t>Database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kumimoji="1" lang="en-US" altLang="ko-KR" sz="2400" dirty="0"/>
              <a:t>Math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kumimoji="1" lang="en-US" altLang="ko-KR" sz="2400" dirty="0"/>
              <a:t>Experiment &amp; Simulation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kumimoji="1" lang="en-US" altLang="ko-KR" sz="2400" dirty="0"/>
              <a:t>GUI</a:t>
            </a:r>
          </a:p>
          <a:p>
            <a:pPr>
              <a:buFont typeface="Arial" panose="020B0604020202020204" pitchFamily="34" charset="0"/>
              <a:buChar char="•"/>
            </a:pPr>
            <a:r>
              <a:rPr kumimoji="1" lang="en-US" altLang="ko-KR" sz="2400" dirty="0"/>
              <a:t>ML &amp; DL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&amp;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DA</a:t>
            </a:r>
            <a:endParaRPr kumimoji="1" lang="ko-KR" altLang="en-US" sz="2400" dirty="0"/>
          </a:p>
        </p:txBody>
      </p: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7C8C82C3-820C-5F4F-AD35-5BD8EBD551FF}"/>
              </a:ext>
            </a:extLst>
          </p:cNvPr>
          <p:cNvCxnSpPr/>
          <p:nvPr/>
        </p:nvCxnSpPr>
        <p:spPr>
          <a:xfrm>
            <a:off x="2071284" y="1081132"/>
            <a:ext cx="101140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7F94A87F-B744-CC4D-8700-2F142846E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587" y="1375938"/>
            <a:ext cx="3647689" cy="201180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C07DE99-AA71-BE4D-B31B-A84E5DC91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5578" y="2404132"/>
            <a:ext cx="1536912" cy="170295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7C150CE-F326-974D-9699-20BA30F85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9276" y="3601729"/>
            <a:ext cx="3178317" cy="64730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917B0B7-CEE0-DA4E-8D2C-914CBB8A90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1865" y="3951821"/>
            <a:ext cx="2032000" cy="26670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E4F5E00-6C15-E64A-B03D-0236BE1A94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0776" y="3925383"/>
            <a:ext cx="3623207" cy="289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817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5F5489-F19A-B842-A15F-096DE272C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1853" y="112270"/>
            <a:ext cx="2595262" cy="932563"/>
          </a:xfrm>
        </p:spPr>
        <p:txBody>
          <a:bodyPr wrap="none" anchor="ctr">
            <a:spAutoFit/>
          </a:bodyPr>
          <a:lstStyle/>
          <a:p>
            <a:pPr algn="l"/>
            <a:r>
              <a:rPr kumimoji="1" lang="ko-KR" altLang="en-US" sz="3600" dirty="0">
                <a:solidFill>
                  <a:schemeClr val="accent1"/>
                </a:solidFill>
              </a:rPr>
              <a:t>왜 </a:t>
            </a:r>
            <a:r>
              <a:rPr kumimoji="1" lang="ko-KR" altLang="en-US" sz="3600" dirty="0" err="1">
                <a:solidFill>
                  <a:schemeClr val="accent1"/>
                </a:solidFill>
              </a:rPr>
              <a:t>파이썬</a:t>
            </a:r>
            <a:r>
              <a:rPr kumimoji="1" lang="en-US" altLang="ko-KR" sz="3600" dirty="0">
                <a:solidFill>
                  <a:schemeClr val="accent1"/>
                </a:solidFill>
              </a:rPr>
              <a:t>?</a:t>
            </a:r>
            <a:endParaRPr kumimoji="1" lang="ko-KR" altLang="en-US" sz="3600" dirty="0">
              <a:solidFill>
                <a:schemeClr val="accent1"/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154D2F-4C1C-D44E-B42B-BA825106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8572" y="1424774"/>
            <a:ext cx="2435282" cy="361253"/>
          </a:xfrm>
        </p:spPr>
        <p:txBody>
          <a:bodyPr wrap="none" anchor="t">
            <a:spAutoFit/>
          </a:bodyPr>
          <a:lstStyle/>
          <a:p>
            <a:pPr marL="0" indent="0">
              <a:buNone/>
            </a:pPr>
            <a:r>
              <a:rPr kumimoji="1" lang="ko-KR" altLang="en-US" sz="1600" dirty="0"/>
              <a:t>왜 </a:t>
            </a:r>
            <a:r>
              <a:rPr kumimoji="1" lang="ko-KR" altLang="en-US" sz="1600" dirty="0" err="1"/>
              <a:t>파이썬을</a:t>
            </a:r>
            <a:r>
              <a:rPr kumimoji="1" lang="ko-KR" altLang="en-US" sz="1600" dirty="0"/>
              <a:t> 선택했는가</a:t>
            </a:r>
            <a:r>
              <a:rPr kumimoji="1" lang="en-US" altLang="ko-KR" sz="1600" dirty="0"/>
              <a:t>?</a:t>
            </a:r>
            <a:endParaRPr kumimoji="1" lang="ko-KR" altLang="en-US" sz="1600" dirty="0"/>
          </a:p>
        </p:txBody>
      </p: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7C8C82C3-820C-5F4F-AD35-5BD8EBD551FF}"/>
              </a:ext>
            </a:extLst>
          </p:cNvPr>
          <p:cNvCxnSpPr/>
          <p:nvPr/>
        </p:nvCxnSpPr>
        <p:spPr>
          <a:xfrm>
            <a:off x="2071284" y="1081132"/>
            <a:ext cx="101140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F5EF240B-1FE0-134A-A402-AF543DF5B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326" y="2693429"/>
            <a:ext cx="4025900" cy="635000"/>
          </a:xfrm>
          <a:prstGeom prst="rect">
            <a:avLst/>
          </a:prstGeom>
        </p:spPr>
      </p:pic>
      <p:sp>
        <p:nvSpPr>
          <p:cNvPr id="31" name="내용 개체 틀 2">
            <a:extLst>
              <a:ext uri="{FF2B5EF4-FFF2-40B4-BE49-F238E27FC236}">
                <a16:creationId xmlns:a16="http://schemas.microsoft.com/office/drawing/2014/main" id="{7C644364-8DDA-3D4C-ABF2-A5B1AF8499EC}"/>
              </a:ext>
            </a:extLst>
          </p:cNvPr>
          <p:cNvSpPr txBox="1">
            <a:spLocks/>
          </p:cNvSpPr>
          <p:nvPr/>
        </p:nvSpPr>
        <p:spPr>
          <a:xfrm>
            <a:off x="2248572" y="2282085"/>
            <a:ext cx="2852063" cy="361253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kumimoji="1" lang="ko-KR" altLang="en-US" sz="1600" dirty="0"/>
              <a:t>자연스럽게 읽을 수 있는 코드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D6FE09A-1FBB-6A4F-9D2A-D3751D5E5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212" y="3529572"/>
            <a:ext cx="8661289" cy="524316"/>
          </a:xfrm>
          <a:prstGeom prst="rect">
            <a:avLst/>
          </a:prstGeom>
        </p:spPr>
      </p:pic>
      <p:sp>
        <p:nvSpPr>
          <p:cNvPr id="52" name="내용 개체 틀 2">
            <a:extLst>
              <a:ext uri="{FF2B5EF4-FFF2-40B4-BE49-F238E27FC236}">
                <a16:creationId xmlns:a16="http://schemas.microsoft.com/office/drawing/2014/main" id="{01556242-002D-B04B-88A2-628FB91FBD2C}"/>
              </a:ext>
            </a:extLst>
          </p:cNvPr>
          <p:cNvSpPr txBox="1">
            <a:spLocks/>
          </p:cNvSpPr>
          <p:nvPr/>
        </p:nvSpPr>
        <p:spPr>
          <a:xfrm>
            <a:off x="5111630" y="3895785"/>
            <a:ext cx="5253361" cy="361253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kumimoji="1" lang="ko-KR" altLang="en-US" sz="1600" b="1" dirty="0">
                <a:solidFill>
                  <a:srgbClr val="FF0000"/>
                </a:solidFill>
              </a:rPr>
              <a:t>클래스의 기본 내용을 알고 있다면</a:t>
            </a:r>
            <a:r>
              <a:rPr kumimoji="1" lang="en-US" altLang="ko-KR" sz="1600" b="1" dirty="0">
                <a:solidFill>
                  <a:srgbClr val="FF0000"/>
                </a:solidFill>
              </a:rPr>
              <a:t>!</a:t>
            </a:r>
            <a:r>
              <a:rPr kumimoji="1" lang="ko-KR" altLang="en-US" sz="1600" b="1" dirty="0">
                <a:solidFill>
                  <a:srgbClr val="FF0000"/>
                </a:solidFill>
              </a:rPr>
              <a:t> 몰라도 </a:t>
            </a:r>
            <a:r>
              <a:rPr kumimoji="1" lang="en-US" altLang="ko-KR" sz="1600" b="1" dirty="0">
                <a:solidFill>
                  <a:srgbClr val="FF0000"/>
                </a:solidFill>
              </a:rPr>
              <a:t>2~3</a:t>
            </a:r>
            <a:r>
              <a:rPr kumimoji="1" lang="ko-KR" altLang="en-US" sz="1600" b="1" dirty="0">
                <a:solidFill>
                  <a:srgbClr val="FF0000"/>
                </a:solidFill>
              </a:rPr>
              <a:t>주면 가능</a:t>
            </a:r>
          </a:p>
        </p:txBody>
      </p:sp>
      <p:sp>
        <p:nvSpPr>
          <p:cNvPr id="53" name="내용 개체 틀 2">
            <a:extLst>
              <a:ext uri="{FF2B5EF4-FFF2-40B4-BE49-F238E27FC236}">
                <a16:creationId xmlns:a16="http://schemas.microsoft.com/office/drawing/2014/main" id="{F69D8B93-4CA0-8A44-BFFC-8A857C053632}"/>
              </a:ext>
            </a:extLst>
          </p:cNvPr>
          <p:cNvSpPr txBox="1">
            <a:spLocks/>
          </p:cNvSpPr>
          <p:nvPr/>
        </p:nvSpPr>
        <p:spPr>
          <a:xfrm>
            <a:off x="2248572" y="4524196"/>
            <a:ext cx="7264746" cy="361253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kumimoji="1" lang="ko-KR" altLang="en-US" sz="1600" dirty="0"/>
              <a:t>강력하고 빠른 라이브러리</a:t>
            </a:r>
            <a:r>
              <a:rPr kumimoji="1" lang="en-US" altLang="ko-KR" sz="1600" dirty="0"/>
              <a:t>!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속도가 빠른 </a:t>
            </a:r>
            <a:r>
              <a:rPr kumimoji="1" lang="en-US" altLang="ko-KR" sz="1600" dirty="0"/>
              <a:t>C</a:t>
            </a:r>
            <a:r>
              <a:rPr kumimoji="1" lang="ko-KR" altLang="en-US" sz="1600" dirty="0"/>
              <a:t>기반으로 작성된 라이브러리가 많음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136BC61-C6D9-C34C-A90A-853E0024E1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5945" y="4180804"/>
            <a:ext cx="4027155" cy="2535992"/>
          </a:xfrm>
          <a:prstGeom prst="rect">
            <a:avLst/>
          </a:prstGeom>
        </p:spPr>
      </p:pic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36C01AAD-A0E0-1747-B731-420DB38119BD}"/>
              </a:ext>
            </a:extLst>
          </p:cNvPr>
          <p:cNvSpPr txBox="1">
            <a:spLocks/>
          </p:cNvSpPr>
          <p:nvPr/>
        </p:nvSpPr>
        <p:spPr>
          <a:xfrm>
            <a:off x="2248572" y="5150082"/>
            <a:ext cx="1321196" cy="361253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kumimoji="1" lang="ko-KR" altLang="en-US" sz="1600" dirty="0"/>
              <a:t>간결한 코드</a:t>
            </a:r>
            <a:r>
              <a:rPr kumimoji="1" lang="en-US" altLang="ko-KR" sz="1600" dirty="0"/>
              <a:t>!</a:t>
            </a:r>
            <a:endParaRPr kumimoji="1" lang="ko-KR" altLang="en-US" sz="16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86EE052-0FC9-B84F-A5B2-2941EF385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6653" y="4227470"/>
            <a:ext cx="4065202" cy="2489326"/>
          </a:xfrm>
          <a:prstGeom prst="rect">
            <a:avLst/>
          </a:prstGeom>
        </p:spPr>
      </p:pic>
      <p:sp>
        <p:nvSpPr>
          <p:cNvPr id="55" name="내용 개체 틀 2">
            <a:extLst>
              <a:ext uri="{FF2B5EF4-FFF2-40B4-BE49-F238E27FC236}">
                <a16:creationId xmlns:a16="http://schemas.microsoft.com/office/drawing/2014/main" id="{6DBE0016-427F-704B-B883-98BB435D3DAD}"/>
              </a:ext>
            </a:extLst>
          </p:cNvPr>
          <p:cNvSpPr txBox="1">
            <a:spLocks/>
          </p:cNvSpPr>
          <p:nvPr/>
        </p:nvSpPr>
        <p:spPr>
          <a:xfrm>
            <a:off x="3987281" y="5133713"/>
            <a:ext cx="2972289" cy="630173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kumimoji="1" lang="ko-KR" altLang="en-US" sz="3200" b="1" i="1" dirty="0">
                <a:solidFill>
                  <a:srgbClr val="FF0000"/>
                </a:solidFill>
              </a:rPr>
              <a:t>빠른 개발 가능</a:t>
            </a:r>
            <a:r>
              <a:rPr kumimoji="1" lang="en-US" altLang="ko-KR" sz="3200" b="1" i="1" dirty="0">
                <a:solidFill>
                  <a:srgbClr val="FF0000"/>
                </a:solidFill>
              </a:rPr>
              <a:t>!</a:t>
            </a:r>
            <a:endParaRPr kumimoji="1" lang="ko-KR" altLang="en-US" sz="32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413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52" grpId="0"/>
      <p:bldP spid="53" grpId="0"/>
      <p:bldP spid="54" grpId="0"/>
      <p:bldP spid="5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63485011-2B8F-574C-8316-06E2F67255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7374" y="838398"/>
            <a:ext cx="8247189" cy="3115075"/>
          </a:xfrm>
        </p:spPr>
        <p:txBody>
          <a:bodyPr>
            <a:normAutofit/>
          </a:bodyPr>
          <a:lstStyle/>
          <a:p>
            <a:pPr algn="l"/>
            <a:r>
              <a:rPr kumimoji="1" lang="ko-KR" altLang="en-US" dirty="0" err="1">
                <a:solidFill>
                  <a:schemeClr val="accent1"/>
                </a:solidFill>
              </a:rPr>
              <a:t>파이썬과</a:t>
            </a:r>
            <a:r>
              <a:rPr kumimoji="1" lang="ko-KR" altLang="en-US" dirty="0">
                <a:solidFill>
                  <a:schemeClr val="accent1"/>
                </a:solidFill>
              </a:rPr>
              <a:t> 에디터 설치하기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61772AE-2236-AC41-B2BF-96FEA19623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7374" y="4560432"/>
            <a:ext cx="8300202" cy="1228171"/>
          </a:xfrm>
        </p:spPr>
        <p:txBody>
          <a:bodyPr>
            <a:normAutofit/>
          </a:bodyPr>
          <a:lstStyle/>
          <a:p>
            <a:pPr algn="l"/>
            <a:endParaRPr kumimoji="1"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78" name="Isosceles Triangle 77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90253" y="3276595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659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5F5489-F19A-B842-A15F-096DE272C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1853" y="112270"/>
            <a:ext cx="5505994" cy="932563"/>
          </a:xfrm>
        </p:spPr>
        <p:txBody>
          <a:bodyPr wrap="none" anchor="ctr">
            <a:spAutoFit/>
          </a:bodyPr>
          <a:lstStyle/>
          <a:p>
            <a:pPr algn="l"/>
            <a:r>
              <a:rPr kumimoji="1" lang="ko-KR" altLang="en-US" sz="3600" dirty="0" err="1">
                <a:solidFill>
                  <a:schemeClr val="accent1"/>
                </a:solidFill>
              </a:rPr>
              <a:t>파이썬</a:t>
            </a:r>
            <a:r>
              <a:rPr kumimoji="1" lang="ko-KR" altLang="en-US" sz="3600" dirty="0">
                <a:solidFill>
                  <a:schemeClr val="accent1"/>
                </a:solidFill>
              </a:rPr>
              <a:t> 설치하기 </a:t>
            </a:r>
            <a:r>
              <a:rPr kumimoji="1" lang="en-US" altLang="ko-KR" sz="3600" dirty="0">
                <a:solidFill>
                  <a:schemeClr val="accent1"/>
                </a:solidFill>
              </a:rPr>
              <a:t>:</a:t>
            </a:r>
            <a:r>
              <a:rPr kumimoji="1" lang="ko-KR" altLang="en-US" sz="3600" dirty="0">
                <a:solidFill>
                  <a:schemeClr val="accent1"/>
                </a:solidFill>
              </a:rPr>
              <a:t> </a:t>
            </a:r>
            <a:r>
              <a:rPr kumimoji="1" lang="en-US" altLang="ko-KR" sz="3600" dirty="0">
                <a:solidFill>
                  <a:schemeClr val="accent1"/>
                </a:solidFill>
              </a:rPr>
              <a:t>Windows</a:t>
            </a:r>
            <a:endParaRPr kumimoji="1" lang="ko-KR" altLang="en-US" sz="3600" dirty="0">
              <a:solidFill>
                <a:schemeClr val="accent1"/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7C8C82C3-820C-5F4F-AD35-5BD8EBD551FF}"/>
              </a:ext>
            </a:extLst>
          </p:cNvPr>
          <p:cNvCxnSpPr/>
          <p:nvPr/>
        </p:nvCxnSpPr>
        <p:spPr>
          <a:xfrm>
            <a:off x="2071284" y="1081132"/>
            <a:ext cx="101140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F138EBC-85DB-4233-B11E-98960CE2DFC6}"/>
              </a:ext>
            </a:extLst>
          </p:cNvPr>
          <p:cNvGrpSpPr/>
          <p:nvPr/>
        </p:nvGrpSpPr>
        <p:grpSpPr>
          <a:xfrm>
            <a:off x="2490401" y="1626242"/>
            <a:ext cx="2723823" cy="2768280"/>
            <a:chOff x="2490401" y="1626242"/>
            <a:chExt cx="2723823" cy="276828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F1BBC13-CA6E-0C45-9F1F-4EA08BD57037}"/>
                </a:ext>
              </a:extLst>
            </p:cNvPr>
            <p:cNvSpPr/>
            <p:nvPr/>
          </p:nvSpPr>
          <p:spPr>
            <a:xfrm>
              <a:off x="2490401" y="3932857"/>
              <a:ext cx="2723823" cy="461665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r>
                <a:rPr lang="ko-KR" altLang="en-US" sz="2400" b="1" dirty="0">
                  <a:hlinkClick r:id="rId2"/>
                </a:rPr>
                <a:t>윈도우용 아나콘다</a:t>
              </a:r>
              <a:endParaRPr lang="ko-KR" altLang="en-US" sz="2400" b="1" dirty="0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B597836-DE09-4F4F-82BF-0511CDB3C5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15564" y="1626242"/>
              <a:ext cx="2073499" cy="2073499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220CCF1-DD56-3046-AE9A-3CCB5FDC021A}"/>
              </a:ext>
            </a:extLst>
          </p:cNvPr>
          <p:cNvGrpSpPr/>
          <p:nvPr/>
        </p:nvGrpSpPr>
        <p:grpSpPr>
          <a:xfrm>
            <a:off x="6062278" y="1609736"/>
            <a:ext cx="5694608" cy="2591777"/>
            <a:chOff x="152400" y="723900"/>
            <a:chExt cx="11896428" cy="541440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4F40470-300B-9749-9B67-0E3ED8927D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2400" y="723900"/>
              <a:ext cx="11896428" cy="5414400"/>
            </a:xfrm>
            <a:prstGeom prst="rect">
              <a:avLst/>
            </a:prstGeom>
          </p:spPr>
        </p:pic>
        <p:sp>
          <p:nvSpPr>
            <p:cNvPr id="13" name="모서리가 둥근 직사각형 12">
              <a:extLst>
                <a:ext uri="{FF2B5EF4-FFF2-40B4-BE49-F238E27FC236}">
                  <a16:creationId xmlns:a16="http://schemas.microsoft.com/office/drawing/2014/main" id="{8238CF27-E3E2-7048-8DED-3BFF7797B481}"/>
                </a:ext>
              </a:extLst>
            </p:cNvPr>
            <p:cNvSpPr/>
            <p:nvPr/>
          </p:nvSpPr>
          <p:spPr>
            <a:xfrm>
              <a:off x="1800226" y="3429000"/>
              <a:ext cx="2622698" cy="270741"/>
            </a:xfrm>
            <a:prstGeom prst="roundRect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F98549C5-D2BE-45C6-B17E-8E5CB87349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9937" y="4342576"/>
            <a:ext cx="3057438" cy="237732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E5684A4-618A-4C64-B623-86ACFC62F4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4038" b="77187"/>
          <a:stretch/>
        </p:blipFill>
        <p:spPr>
          <a:xfrm>
            <a:off x="2755515" y="5114066"/>
            <a:ext cx="3676650" cy="85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12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5F5489-F19A-B842-A15F-096DE272C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1853" y="112270"/>
            <a:ext cx="9333774" cy="932563"/>
          </a:xfrm>
        </p:spPr>
        <p:txBody>
          <a:bodyPr wrap="none" anchor="ctr">
            <a:spAutoFit/>
          </a:bodyPr>
          <a:lstStyle/>
          <a:p>
            <a:pPr algn="l"/>
            <a:r>
              <a:rPr kumimoji="1" lang="ko-KR" altLang="en-US" sz="3600" dirty="0">
                <a:solidFill>
                  <a:schemeClr val="accent1"/>
                </a:solidFill>
              </a:rPr>
              <a:t>에디터 설치하기 </a:t>
            </a:r>
            <a:r>
              <a:rPr kumimoji="1" lang="en-US" altLang="ko-KR" sz="3600" dirty="0">
                <a:solidFill>
                  <a:schemeClr val="accent1"/>
                </a:solidFill>
              </a:rPr>
              <a:t>:</a:t>
            </a:r>
            <a:r>
              <a:rPr kumimoji="1" lang="ko-KR" altLang="en-US" sz="3600" dirty="0">
                <a:solidFill>
                  <a:schemeClr val="accent1"/>
                </a:solidFill>
              </a:rPr>
              <a:t> </a:t>
            </a:r>
            <a:r>
              <a:rPr kumimoji="1" lang="en-US" altLang="ko-KR" sz="3600" dirty="0" err="1">
                <a:solidFill>
                  <a:schemeClr val="accent1"/>
                </a:solidFill>
              </a:rPr>
              <a:t>Pycharm</a:t>
            </a:r>
            <a:r>
              <a:rPr kumimoji="1" lang="ko-KR" altLang="en-US" sz="3600" dirty="0">
                <a:solidFill>
                  <a:schemeClr val="accent1"/>
                </a:solidFill>
              </a:rPr>
              <a:t> </a:t>
            </a:r>
            <a:r>
              <a:rPr kumimoji="1" lang="en-US" altLang="ko-KR" sz="3600" dirty="0">
                <a:solidFill>
                  <a:schemeClr val="accent1"/>
                </a:solidFill>
              </a:rPr>
              <a:t>(</a:t>
            </a:r>
            <a:r>
              <a:rPr kumimoji="1" lang="ko-KR" altLang="en-US" sz="3600" dirty="0">
                <a:solidFill>
                  <a:schemeClr val="accent1"/>
                </a:solidFill>
              </a:rPr>
              <a:t>학생은 무료입니다</a:t>
            </a:r>
            <a:r>
              <a:rPr kumimoji="1" lang="en-US" altLang="ko-KR" sz="3600" dirty="0">
                <a:solidFill>
                  <a:schemeClr val="accent1"/>
                </a:solidFill>
              </a:rPr>
              <a:t>)</a:t>
            </a:r>
            <a:endParaRPr kumimoji="1" lang="ko-KR" altLang="en-US" sz="3600" dirty="0">
              <a:solidFill>
                <a:schemeClr val="accent1"/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154D2F-4C1C-D44E-B42B-BA825106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7691" y="1502797"/>
            <a:ext cx="4083169" cy="785536"/>
          </a:xfrm>
        </p:spPr>
        <p:txBody>
          <a:bodyPr wrap="none" anchor="t">
            <a:spAutoFit/>
          </a:bodyPr>
          <a:lstStyle/>
          <a:p>
            <a:pPr marL="0" indent="0">
              <a:buNone/>
            </a:pPr>
            <a:r>
              <a:rPr kumimoji="1" lang="ko-KR" altLang="en-US" sz="1600" dirty="0" err="1"/>
              <a:t>메모장에다가</a:t>
            </a:r>
            <a:r>
              <a:rPr kumimoji="1" lang="ko-KR" altLang="en-US" sz="1600" dirty="0"/>
              <a:t> 코딩하려면 너무 힘들어요 </a:t>
            </a:r>
            <a:r>
              <a:rPr kumimoji="1" lang="ko-KR" altLang="en-US" sz="1600" dirty="0" err="1"/>
              <a:t>ㅠ</a:t>
            </a:r>
            <a:endParaRPr kumimoji="1" lang="en-US" altLang="ko-KR" sz="1600" dirty="0"/>
          </a:p>
          <a:p>
            <a:pPr marL="0" indent="0">
              <a:buNone/>
            </a:pPr>
            <a:r>
              <a:rPr kumimoji="1" lang="ko-KR" altLang="en-US" sz="1600" dirty="0"/>
              <a:t>에디터들은 코드를 읽기 쉽게 색칠해줍니다</a:t>
            </a:r>
          </a:p>
        </p:txBody>
      </p: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7C8C82C3-820C-5F4F-AD35-5BD8EBD551FF}"/>
              </a:ext>
            </a:extLst>
          </p:cNvPr>
          <p:cNvCxnSpPr/>
          <p:nvPr/>
        </p:nvCxnSpPr>
        <p:spPr>
          <a:xfrm>
            <a:off x="2071284" y="1081132"/>
            <a:ext cx="101140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B05C4313-2BDE-BC44-A5A6-8D93150E7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2887" y="2479065"/>
            <a:ext cx="4487741" cy="2475496"/>
          </a:xfrm>
          <a:prstGeom prst="rect">
            <a:avLst/>
          </a:prstGeom>
        </p:spPr>
      </p:pic>
      <p:sp>
        <p:nvSpPr>
          <p:cNvPr id="11" name="직사각형 10">
            <a:hlinkClick r:id="rId3"/>
            <a:extLst>
              <a:ext uri="{FF2B5EF4-FFF2-40B4-BE49-F238E27FC236}">
                <a16:creationId xmlns:a16="http://schemas.microsoft.com/office/drawing/2014/main" id="{C50B1DBA-2FF5-8F4F-A573-CFD0BC0F0DB1}"/>
              </a:ext>
            </a:extLst>
          </p:cNvPr>
          <p:cNvSpPr/>
          <p:nvPr/>
        </p:nvSpPr>
        <p:spPr>
          <a:xfrm>
            <a:off x="3013948" y="5090597"/>
            <a:ext cx="31381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dirty="0">
                <a:hlinkClick r:id="rId3"/>
              </a:rPr>
              <a:t>JetBrains </a:t>
            </a:r>
            <a:r>
              <a:rPr lang="ko-KR" altLang="en-US" sz="2800" dirty="0">
                <a:hlinkClick r:id="rId3"/>
              </a:rPr>
              <a:t>홈페이지</a:t>
            </a:r>
            <a:endParaRPr lang="ko-KR" altLang="en-US" sz="2800" dirty="0"/>
          </a:p>
        </p:txBody>
      </p:sp>
      <p:sp>
        <p:nvSpPr>
          <p:cNvPr id="52" name="내용 개체 틀 2">
            <a:extLst>
              <a:ext uri="{FF2B5EF4-FFF2-40B4-BE49-F238E27FC236}">
                <a16:creationId xmlns:a16="http://schemas.microsoft.com/office/drawing/2014/main" id="{E9795024-2D34-7345-979E-36558E05BFC8}"/>
              </a:ext>
            </a:extLst>
          </p:cNvPr>
          <p:cNvSpPr txBox="1">
            <a:spLocks/>
          </p:cNvSpPr>
          <p:nvPr/>
        </p:nvSpPr>
        <p:spPr>
          <a:xfrm>
            <a:off x="7282412" y="5731258"/>
            <a:ext cx="4493539" cy="361253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kumimoji="1" lang="ko-KR" altLang="en-US" sz="1600" dirty="0"/>
              <a:t>여기로 가서 학교 </a:t>
            </a:r>
            <a:r>
              <a:rPr kumimoji="1" lang="ko-KR" altLang="en-US" sz="1600" dirty="0" err="1"/>
              <a:t>웹메일</a:t>
            </a:r>
            <a:r>
              <a:rPr kumimoji="1" lang="ko-KR" altLang="en-US" sz="1600" dirty="0"/>
              <a:t> 정보 입력 후 메일 인증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5359EBD-7C1A-F341-AF8C-8B6994C054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141" y="2459194"/>
            <a:ext cx="4561713" cy="251782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7D84A67-4A2D-D341-901D-F53F04E15B99}"/>
              </a:ext>
            </a:extLst>
          </p:cNvPr>
          <p:cNvSpPr/>
          <p:nvPr/>
        </p:nvSpPr>
        <p:spPr>
          <a:xfrm>
            <a:off x="7902603" y="5080414"/>
            <a:ext cx="32367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hlinkClick r:id="rId5"/>
              </a:rPr>
              <a:t>학생 라이센스 발급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601082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5F5489-F19A-B842-A15F-096DE272C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1853" y="112270"/>
            <a:ext cx="9333774" cy="932563"/>
          </a:xfrm>
        </p:spPr>
        <p:txBody>
          <a:bodyPr wrap="none" anchor="ctr">
            <a:spAutoFit/>
          </a:bodyPr>
          <a:lstStyle/>
          <a:p>
            <a:pPr algn="l"/>
            <a:r>
              <a:rPr kumimoji="1" lang="ko-KR" altLang="en-US" sz="3600" dirty="0">
                <a:solidFill>
                  <a:schemeClr val="accent1"/>
                </a:solidFill>
              </a:rPr>
              <a:t>에디터 설치하기 </a:t>
            </a:r>
            <a:r>
              <a:rPr kumimoji="1" lang="en-US" altLang="ko-KR" sz="3600" dirty="0">
                <a:solidFill>
                  <a:schemeClr val="accent1"/>
                </a:solidFill>
              </a:rPr>
              <a:t>:</a:t>
            </a:r>
            <a:r>
              <a:rPr kumimoji="1" lang="ko-KR" altLang="en-US" sz="3600" dirty="0">
                <a:solidFill>
                  <a:schemeClr val="accent1"/>
                </a:solidFill>
              </a:rPr>
              <a:t> </a:t>
            </a:r>
            <a:r>
              <a:rPr kumimoji="1" lang="en-US" altLang="ko-KR" sz="3600" dirty="0" err="1">
                <a:solidFill>
                  <a:schemeClr val="accent1"/>
                </a:solidFill>
              </a:rPr>
              <a:t>Pycharm</a:t>
            </a:r>
            <a:r>
              <a:rPr kumimoji="1" lang="ko-KR" altLang="en-US" sz="3600" dirty="0">
                <a:solidFill>
                  <a:schemeClr val="accent1"/>
                </a:solidFill>
              </a:rPr>
              <a:t> </a:t>
            </a:r>
            <a:r>
              <a:rPr kumimoji="1" lang="en-US" altLang="ko-KR" sz="3600" dirty="0">
                <a:solidFill>
                  <a:schemeClr val="accent1"/>
                </a:solidFill>
              </a:rPr>
              <a:t>(</a:t>
            </a:r>
            <a:r>
              <a:rPr kumimoji="1" lang="ko-KR" altLang="en-US" sz="3600" dirty="0">
                <a:solidFill>
                  <a:schemeClr val="accent1"/>
                </a:solidFill>
              </a:rPr>
              <a:t>학생은 무료입니다</a:t>
            </a:r>
            <a:r>
              <a:rPr kumimoji="1" lang="en-US" altLang="ko-KR" sz="3600" dirty="0">
                <a:solidFill>
                  <a:schemeClr val="accent1"/>
                </a:solidFill>
              </a:rPr>
              <a:t>)</a:t>
            </a:r>
            <a:endParaRPr kumimoji="1" lang="ko-KR" altLang="en-US" sz="3600" dirty="0">
              <a:solidFill>
                <a:schemeClr val="accent1"/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154D2F-4C1C-D44E-B42B-BA825106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7691" y="1502797"/>
            <a:ext cx="4083169" cy="785536"/>
          </a:xfrm>
        </p:spPr>
        <p:txBody>
          <a:bodyPr wrap="none" anchor="t">
            <a:spAutoFit/>
          </a:bodyPr>
          <a:lstStyle/>
          <a:p>
            <a:pPr marL="0" indent="0">
              <a:buNone/>
            </a:pPr>
            <a:r>
              <a:rPr kumimoji="1" lang="ko-KR" altLang="en-US" sz="1600" dirty="0" err="1"/>
              <a:t>메모장에다가</a:t>
            </a:r>
            <a:r>
              <a:rPr kumimoji="1" lang="ko-KR" altLang="en-US" sz="1600" dirty="0"/>
              <a:t> 코딩하려면 너무 힘들어요 </a:t>
            </a:r>
            <a:r>
              <a:rPr kumimoji="1" lang="ko-KR" altLang="en-US" sz="1600" dirty="0" err="1"/>
              <a:t>ㅠ</a:t>
            </a:r>
            <a:endParaRPr kumimoji="1" lang="en-US" altLang="ko-KR" sz="1600" dirty="0"/>
          </a:p>
          <a:p>
            <a:pPr marL="0" indent="0">
              <a:buNone/>
            </a:pPr>
            <a:r>
              <a:rPr kumimoji="1" lang="ko-KR" altLang="en-US" sz="1600" dirty="0"/>
              <a:t>에디터들은 코드를 읽기 쉽게 색칠해줍니다</a:t>
            </a:r>
          </a:p>
        </p:txBody>
      </p: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7C8C82C3-820C-5F4F-AD35-5BD8EBD551FF}"/>
              </a:ext>
            </a:extLst>
          </p:cNvPr>
          <p:cNvCxnSpPr/>
          <p:nvPr/>
        </p:nvCxnSpPr>
        <p:spPr>
          <a:xfrm>
            <a:off x="2071284" y="1081132"/>
            <a:ext cx="101140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hlinkClick r:id="rId2"/>
            <a:extLst>
              <a:ext uri="{FF2B5EF4-FFF2-40B4-BE49-F238E27FC236}">
                <a16:creationId xmlns:a16="http://schemas.microsoft.com/office/drawing/2014/main" id="{C50B1DBA-2FF5-8F4F-A573-CFD0BC0F0DB1}"/>
              </a:ext>
            </a:extLst>
          </p:cNvPr>
          <p:cNvSpPr/>
          <p:nvPr/>
        </p:nvSpPr>
        <p:spPr>
          <a:xfrm>
            <a:off x="2740220" y="5090597"/>
            <a:ext cx="36856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hlinkClick r:id="rId3"/>
              </a:rPr>
              <a:t>받을 수 있는 프로그램</a:t>
            </a:r>
            <a:endParaRPr lang="ko-KR" altLang="en-US" sz="28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7D84A67-4A2D-D341-901D-F53F04E15B99}"/>
              </a:ext>
            </a:extLst>
          </p:cNvPr>
          <p:cNvSpPr/>
          <p:nvPr/>
        </p:nvSpPr>
        <p:spPr>
          <a:xfrm>
            <a:off x="8074927" y="5080414"/>
            <a:ext cx="28921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hlinkClick r:id="rId3"/>
              </a:rPr>
              <a:t>파이참 다운로드</a:t>
            </a:r>
            <a:r>
              <a:rPr lang="en-US" altLang="ko-KR" sz="2800" dirty="0">
                <a:hlinkClick r:id="rId3"/>
              </a:rPr>
              <a:t>!</a:t>
            </a:r>
            <a:endParaRPr lang="ko-KR" altLang="en-US" sz="28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C92B011-A25A-774B-BFAE-726C0B8E6B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4059" y="2466939"/>
            <a:ext cx="4531038" cy="247549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20CBDA6-2596-3A41-914C-C1C7CD6196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5512" y="1805760"/>
            <a:ext cx="3670965" cy="3140890"/>
          </a:xfrm>
          <a:prstGeom prst="rect">
            <a:avLst/>
          </a:prstGeom>
        </p:spPr>
      </p:pic>
      <p:sp>
        <p:nvSpPr>
          <p:cNvPr id="53" name="모서리가 둥근 직사각형 52">
            <a:extLst>
              <a:ext uri="{FF2B5EF4-FFF2-40B4-BE49-F238E27FC236}">
                <a16:creationId xmlns:a16="http://schemas.microsoft.com/office/drawing/2014/main" id="{332EC46A-4C0C-0740-82BE-628E6EC9F20C}"/>
              </a:ext>
            </a:extLst>
          </p:cNvPr>
          <p:cNvSpPr/>
          <p:nvPr/>
        </p:nvSpPr>
        <p:spPr>
          <a:xfrm>
            <a:off x="9929484" y="4148674"/>
            <a:ext cx="609222" cy="191506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30210908"/>
      </p:ext>
    </p:extLst>
  </p:cSld>
  <p:clrMapOvr>
    <a:masterClrMapping/>
  </p:clrMapOvr>
</p:sld>
</file>

<file path=ppt/theme/theme1.xml><?xml version="1.0" encoding="utf-8"?>
<a:theme xmlns:a="http://schemas.openxmlformats.org/drawingml/2006/main" name="아틀라스">
  <a:themeElements>
    <a:clrScheme name="아틀라스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아틀라스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아틀라스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210</Words>
  <Application>Microsoft Office PowerPoint</Application>
  <PresentationFormat>와이드스크린</PresentationFormat>
  <Paragraphs>46</Paragraphs>
  <Slides>12</Slides>
  <Notes>0</Notes>
  <HiddenSlides>1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Arial</vt:lpstr>
      <vt:lpstr>Calibri Light</vt:lpstr>
      <vt:lpstr>Rockwell</vt:lpstr>
      <vt:lpstr>Wingdings</vt:lpstr>
      <vt:lpstr>아틀라스</vt:lpstr>
      <vt:lpstr>점프 투 파이썬</vt:lpstr>
      <vt:lpstr>왜 파이썬?</vt:lpstr>
      <vt:lpstr>왜 파이썬?</vt:lpstr>
      <vt:lpstr>왜 파이썬?</vt:lpstr>
      <vt:lpstr>왜 파이썬?</vt:lpstr>
      <vt:lpstr>파이썬과 에디터 설치하기</vt:lpstr>
      <vt:lpstr>파이썬 설치하기 : Windows</vt:lpstr>
      <vt:lpstr>에디터 설치하기 : Pycharm (학생은 무료입니다)</vt:lpstr>
      <vt:lpstr>에디터 설치하기 : Pycharm (학생은 무료입니다)</vt:lpstr>
      <vt:lpstr>프로그래밍에 임하는 자세</vt:lpstr>
      <vt:lpstr>프로그래밍에 임하는 자세</vt:lpstr>
      <vt:lpstr>왜 파이썬?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점프 투 파이썬</dc:title>
  <dc:creator>이효건</dc:creator>
  <cp:lastModifiedBy>Lee Hyogun</cp:lastModifiedBy>
  <cp:revision>4</cp:revision>
  <dcterms:created xsi:type="dcterms:W3CDTF">2019-01-21T05:58:07Z</dcterms:created>
  <dcterms:modified xsi:type="dcterms:W3CDTF">2019-01-21T08:46:36Z</dcterms:modified>
</cp:coreProperties>
</file>